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9" r:id="rId2"/>
    <p:sldId id="262" r:id="rId3"/>
    <p:sldId id="261" r:id="rId4"/>
    <p:sldId id="258" r:id="rId5"/>
    <p:sldId id="265" r:id="rId6"/>
    <p:sldId id="263" r:id="rId7"/>
    <p:sldId id="266" r:id="rId8"/>
    <p:sldId id="264" r:id="rId9"/>
    <p:sldId id="260" r:id="rId10"/>
    <p:sldId id="267" r:id="rId11"/>
    <p:sldId id="270" r:id="rId12"/>
    <p:sldId id="25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LEONOR FERREIRA DE ARAUJO" initials="MLFDA" lastIdx="1" clrIdx="0">
    <p:extLst>
      <p:ext uri="{19B8F6BF-5375-455C-9EA6-DF929625EA0E}">
        <p15:presenceInfo xmlns:p15="http://schemas.microsoft.com/office/powerpoint/2012/main" userId="88c24b82776a5c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BA0"/>
    <a:srgbClr val="FFFFFF"/>
    <a:srgbClr val="225010"/>
    <a:srgbClr val="C7BED6"/>
    <a:srgbClr val="E99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489" autoAdjust="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F103-CF11-4729-9FD2-F4D16AA8302A}" type="datetimeFigureOut">
              <a:rPr lang="pt-BR" smtClean="0"/>
              <a:t>19/11/2016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E291CAE-AD97-4042-B000-8E5CA97168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35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F103-CF11-4729-9FD2-F4D16AA8302A}" type="datetimeFigureOut">
              <a:rPr lang="pt-BR" smtClean="0"/>
              <a:t>19/11/2016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291CAE-AD97-4042-B000-8E5CA97168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29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F103-CF11-4729-9FD2-F4D16AA8302A}" type="datetimeFigureOut">
              <a:rPr lang="pt-BR" smtClean="0"/>
              <a:t>19/11/2016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291CAE-AD97-4042-B000-8E5CA97168A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584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F103-CF11-4729-9FD2-F4D16AA8302A}" type="datetimeFigureOut">
              <a:rPr lang="pt-BR" smtClean="0"/>
              <a:t>19/11/2016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291CAE-AD97-4042-B000-8E5CA97168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391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F103-CF11-4729-9FD2-F4D16AA8302A}" type="datetimeFigureOut">
              <a:rPr lang="pt-BR" smtClean="0"/>
              <a:t>19/11/2016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291CAE-AD97-4042-B000-8E5CA97168A7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4901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F103-CF11-4729-9FD2-F4D16AA8302A}" type="datetimeFigureOut">
              <a:rPr lang="pt-BR" smtClean="0"/>
              <a:t>19/11/2016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291CAE-AD97-4042-B000-8E5CA97168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39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F103-CF11-4729-9FD2-F4D16AA8302A}" type="datetimeFigureOut">
              <a:rPr lang="pt-BR" smtClean="0"/>
              <a:t>19/11/2016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1CAE-AD97-4042-B000-8E5CA97168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167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F103-CF11-4729-9FD2-F4D16AA8302A}" type="datetimeFigureOut">
              <a:rPr lang="pt-BR" smtClean="0"/>
              <a:t>19/11/2016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1CAE-AD97-4042-B000-8E5CA97168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66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F103-CF11-4729-9FD2-F4D16AA8302A}" type="datetimeFigureOut">
              <a:rPr lang="pt-BR" smtClean="0"/>
              <a:t>19/11/2016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1CAE-AD97-4042-B000-8E5CA97168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39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F103-CF11-4729-9FD2-F4D16AA8302A}" type="datetimeFigureOut">
              <a:rPr lang="pt-BR" smtClean="0"/>
              <a:t>19/11/2016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291CAE-AD97-4042-B000-8E5CA97168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13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F103-CF11-4729-9FD2-F4D16AA8302A}" type="datetimeFigureOut">
              <a:rPr lang="pt-BR" smtClean="0"/>
              <a:t>19/11/2016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291CAE-AD97-4042-B000-8E5CA97168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2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F103-CF11-4729-9FD2-F4D16AA8302A}" type="datetimeFigureOut">
              <a:rPr lang="pt-BR" smtClean="0"/>
              <a:t>19/11/2016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291CAE-AD97-4042-B000-8E5CA97168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03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F103-CF11-4729-9FD2-F4D16AA8302A}" type="datetimeFigureOut">
              <a:rPr lang="pt-BR" smtClean="0"/>
              <a:t>19/11/2016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1CAE-AD97-4042-B000-8E5CA97168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75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F103-CF11-4729-9FD2-F4D16AA8302A}" type="datetimeFigureOut">
              <a:rPr lang="pt-BR" smtClean="0"/>
              <a:t>19/11/2016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1CAE-AD97-4042-B000-8E5CA97168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24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F103-CF11-4729-9FD2-F4D16AA8302A}" type="datetimeFigureOut">
              <a:rPr lang="pt-BR" smtClean="0"/>
              <a:t>19/11/2016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1CAE-AD97-4042-B000-8E5CA97168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13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F103-CF11-4729-9FD2-F4D16AA8302A}" type="datetimeFigureOut">
              <a:rPr lang="pt-BR" smtClean="0"/>
              <a:t>19/11/2016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291CAE-AD97-4042-B000-8E5CA97168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14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DF103-CF11-4729-9FD2-F4D16AA8302A}" type="datetimeFigureOut">
              <a:rPr lang="pt-BR" smtClean="0"/>
              <a:t>19/11/2016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E291CAE-AD97-4042-B000-8E5CA97168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88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cariocadorio.files.wordpress.com/2010/12/091231-familia-pacheco-1895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br/url?sa=i&amp;rct=j&amp;q=&amp;esrc=s&amp;source=images&amp;cd=&amp;cad=rja&amp;uact=8&amp;ved=0ahUKEwib-NG11bPQAhXDipAKHRoNDxwQjRwIBw&amp;url=http://www.abc.es/estilo/gente/20150114/abci-familia-real-noruega-pobre-201501132133.html&amp;bvm=bv.139250283,d.Y2I&amp;psig=AFQjCNHLzyqRDxM4-gvJS_x5qOAwSFC29g&amp;ust=147960529206806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Imagem 10" descr="Resultado de imagem para arvore de henry vi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76" y="1841884"/>
            <a:ext cx="3116263" cy="31432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45260" y="1026276"/>
            <a:ext cx="3425297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t-BR" alt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Curso de Teoria e T</a:t>
            </a:r>
            <a:r>
              <a:rPr kumimoji="0" lang="pt-BR" alt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pt-BR" alt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cnicas para 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</a:t>
            </a:r>
            <a:r>
              <a:rPr kumimoji="0" lang="pt-BR" alt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ão de </a:t>
            </a:r>
            <a:r>
              <a:rPr kumimoji="0" lang="pt-BR" altLang="pt-B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Genograma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925645" y="4985134"/>
            <a:ext cx="2064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Obra de Henry Vitor</a:t>
            </a:r>
            <a:endParaRPr lang="pt-BR" altLang="pt-BR" sz="2800" dirty="0"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824" y="5687716"/>
            <a:ext cx="6949440" cy="38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b="1" dirty="0" smtClean="0"/>
              <a:t>Facilitadora</a:t>
            </a:r>
            <a:r>
              <a:rPr lang="pt-BR" dirty="0" smtClean="0"/>
              <a:t>: Maria Leonor Ferreira de </a:t>
            </a:r>
            <a:r>
              <a:rPr lang="pt-BR" dirty="0" err="1" smtClean="0"/>
              <a:t>Araujo</a:t>
            </a:r>
            <a:r>
              <a:rPr lang="pt-BR" dirty="0" smtClean="0"/>
              <a:t> – Psicóloga </a:t>
            </a:r>
            <a:endParaRPr lang="pt-BR" dirty="0"/>
          </a:p>
        </p:txBody>
      </p:sp>
      <p:pic>
        <p:nvPicPr>
          <p:cNvPr id="3076" name="Imagem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27" y="350001"/>
            <a:ext cx="2028793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8332839" y="407068"/>
            <a:ext cx="238392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pt-BR" sz="1400" dirty="0">
                <a:solidFill>
                  <a:srgbClr val="D9D9D9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NÚCLEO DE </a:t>
            </a:r>
            <a:r>
              <a:rPr lang="pt-BR" sz="1400" dirty="0" smtClean="0">
                <a:solidFill>
                  <a:srgbClr val="D9D9D9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FORMAÇÃO</a:t>
            </a:r>
            <a:r>
              <a:rPr lang="pt-BR" sz="1400" dirty="0" smtClean="0">
                <a:solidFill>
                  <a:srgbClr val="9DC3E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dirty="0" smtClean="0">
                <a:solidFill>
                  <a:srgbClr val="9DC3E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pt-BR" sz="1400" dirty="0" smtClean="0">
                <a:solidFill>
                  <a:srgbClr val="8497B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www.espacocomvidas.com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8628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89528" y="1399229"/>
            <a:ext cx="6096000" cy="139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famílias do século 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 – 1401/1500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famílias deixavam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seus filhos entre 7 e 14 anos sob os cuidados de outras famílias para que aprendessem um ofício ou serviço em benefício da comunidade.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50537" y="330426"/>
            <a:ext cx="4556055" cy="4680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 olhar histórico sobre a Família 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89528" y="3023308"/>
            <a:ext cx="6096000" cy="13880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meados do século 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XVII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advento da escola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meninos passam a ir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escolas. Rompe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 a cultura e prática do mestre e do tutor na vida das famílias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89528" y="4642066"/>
            <a:ext cx="6096000" cy="20519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século 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XVIII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 tornou se a figura central da vida 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familiar. A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criança é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considerada propriedade do pai. </a:t>
            </a:r>
            <a:endParaRPr lang="pt-BR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espaços para as crianças e adultos 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separados. A criança 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passa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ter um lugar específico de submissão e obediência.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ariocadorio.files.wordpress.com/2010/12/091231-familia-pacheco-1895.jpg?w=450&amp;h=31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51" y="2208980"/>
            <a:ext cx="4725748" cy="335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54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27651" y="1648174"/>
            <a:ext cx="6219555" cy="750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Famílias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africanas, 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famílias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círculo polar ártico no extremo norte, e para as famílias indígenas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26710" y="2861714"/>
            <a:ext cx="6219555" cy="1080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vários modos de viver em família de acordo com a região. A família amazônica, a família nordestina, a família mineira, família sulista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48870" y="286412"/>
            <a:ext cx="5775234" cy="882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Cada </a:t>
            </a:r>
            <a:r>
              <a:rPr lang="pt-B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 Familiar exige 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percepção </a:t>
            </a:r>
            <a:endParaRPr lang="pt-BR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orientada 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o diferente. 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95" y="4404575"/>
            <a:ext cx="3013656" cy="226024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67" y="4335563"/>
            <a:ext cx="3092631" cy="22904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23" y="4404575"/>
            <a:ext cx="3338271" cy="222146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52" y="608081"/>
            <a:ext cx="3186263" cy="34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0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scielo.br/img/revistas/prc/v21n2/a16anx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49" y="142503"/>
            <a:ext cx="6058757" cy="6715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2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3214" y="587081"/>
            <a:ext cx="9389805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New times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000" dirty="0" err="1">
                <a:latin typeface="New times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sz="2000" dirty="0" err="1" smtClean="0">
                <a:latin typeface="New times"/>
                <a:ea typeface="Calibri" panose="020F0502020204030204" pitchFamily="34" charset="0"/>
                <a:cs typeface="Times New Roman" panose="02020603050405020304" pitchFamily="18" charset="0"/>
              </a:rPr>
              <a:t>enograma</a:t>
            </a:r>
            <a:r>
              <a:rPr lang="pt-BR" sz="2000" dirty="0" smtClean="0">
                <a:latin typeface="New time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New times"/>
                <a:ea typeface="Calibri" panose="020F0502020204030204" pitchFamily="34" charset="0"/>
                <a:cs typeface="Times New Roman" panose="02020603050405020304" pitchFamily="18" charset="0"/>
              </a:rPr>
              <a:t>retrata a organização e a</a:t>
            </a:r>
            <a:r>
              <a:rPr lang="pt-BR" sz="2000" dirty="0">
                <a:solidFill>
                  <a:srgbClr val="000000"/>
                </a:solidFill>
                <a:latin typeface="New times"/>
                <a:ea typeface="Calibri" panose="020F0502020204030204" pitchFamily="34" charset="0"/>
                <a:cs typeface="Times New Roman" panose="02020603050405020304" pitchFamily="18" charset="0"/>
              </a:rPr>
              <a:t> dinâmica familiar</a:t>
            </a:r>
            <a:r>
              <a:rPr lang="pt-BR" sz="2000" dirty="0">
                <a:latin typeface="New times"/>
                <a:ea typeface="Calibri" panose="020F0502020204030204" pitchFamily="34" charset="0"/>
                <a:cs typeface="Times New Roman" panose="02020603050405020304" pitchFamily="18" charset="0"/>
              </a:rPr>
              <a:t> num determinado </a:t>
            </a:r>
            <a:r>
              <a:rPr lang="pt-BR" sz="2000" dirty="0" smtClean="0">
                <a:latin typeface="New times"/>
                <a:ea typeface="Calibri" panose="020F0502020204030204" pitchFamily="34" charset="0"/>
                <a:cs typeface="Times New Roman" panose="02020603050405020304" pitchFamily="18" charset="0"/>
              </a:rPr>
              <a:t>momento, num tempo e num território</a:t>
            </a:r>
          </a:p>
          <a:p>
            <a:pPr algn="ctr"/>
            <a:r>
              <a:rPr lang="pt-BR" sz="2000" dirty="0" smtClean="0">
                <a:latin typeface="New times"/>
                <a:ea typeface="Calibri" panose="020F0502020204030204" pitchFamily="34" charset="0"/>
                <a:cs typeface="Times New Roman" panose="02020603050405020304" pitchFamily="18" charset="0"/>
              </a:rPr>
              <a:t>O sistema </a:t>
            </a:r>
            <a:r>
              <a:rPr lang="pt-BR" sz="2000" dirty="0">
                <a:latin typeface="New times"/>
                <a:ea typeface="Calibri" panose="020F0502020204030204" pitchFamily="34" charset="0"/>
                <a:cs typeface="Times New Roman" panose="02020603050405020304" pitchFamily="18" charset="0"/>
              </a:rPr>
              <a:t>familiar é </a:t>
            </a:r>
            <a:r>
              <a:rPr lang="pt-BR" sz="2000" dirty="0" smtClean="0">
                <a:latin typeface="New times"/>
                <a:ea typeface="Calibri" panose="020F0502020204030204" pitchFamily="34" charset="0"/>
                <a:cs typeface="Times New Roman" panose="02020603050405020304" pitchFamily="18" charset="0"/>
              </a:rPr>
              <a:t>dinâmico e </a:t>
            </a:r>
            <a:r>
              <a:rPr lang="pt-BR" sz="2000" dirty="0">
                <a:latin typeface="New times"/>
                <a:ea typeface="Calibri" panose="020F0502020204030204" pitchFamily="34" charset="0"/>
                <a:cs typeface="Times New Roman" panose="02020603050405020304" pitchFamily="18" charset="0"/>
              </a:rPr>
              <a:t>está </a:t>
            </a:r>
            <a:r>
              <a:rPr lang="pt-BR" sz="2000" dirty="0" smtClean="0">
                <a:latin typeface="New times"/>
                <a:ea typeface="Calibri" panose="020F0502020204030204" pitchFamily="34" charset="0"/>
                <a:cs typeface="Times New Roman" panose="02020603050405020304" pitchFamily="18" charset="0"/>
              </a:rPr>
              <a:t>sempre se reestruturando </a:t>
            </a:r>
          </a:p>
          <a:p>
            <a:pPr algn="ctr"/>
            <a:r>
              <a:rPr lang="pt-BR" sz="2000" dirty="0" smtClean="0">
                <a:latin typeface="New times"/>
                <a:ea typeface="Calibri" panose="020F0502020204030204" pitchFamily="34" charset="0"/>
                <a:cs typeface="Times New Roman" panose="02020603050405020304" pitchFamily="18" charset="0"/>
              </a:rPr>
              <a:t>frente </a:t>
            </a:r>
            <a:r>
              <a:rPr lang="pt-BR" sz="2000" dirty="0">
                <a:latin typeface="New times"/>
                <a:ea typeface="Calibri" panose="020F0502020204030204" pitchFamily="34" charset="0"/>
                <a:cs typeface="Times New Roman" panose="02020603050405020304" pitchFamily="18" charset="0"/>
              </a:rPr>
              <a:t>a evolução humana</a:t>
            </a:r>
            <a:endParaRPr lang="pt-BR" sz="2000" dirty="0">
              <a:latin typeface="New time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488789"/>
            <a:ext cx="4542503" cy="340687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130490" y="6009624"/>
            <a:ext cx="253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Obra de Tania Mara</a:t>
            </a:r>
            <a:endParaRPr lang="pt-BR" dirty="0"/>
          </a:p>
        </p:txBody>
      </p:sp>
      <p:pic>
        <p:nvPicPr>
          <p:cNvPr id="1026" name="Picture 2" descr="A famí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213" y="2488789"/>
            <a:ext cx="4781580" cy="34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774936" y="6009624"/>
            <a:ext cx="295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Obra de </a:t>
            </a:r>
            <a:r>
              <a:rPr lang="pt-BR" dirty="0" err="1" smtClean="0"/>
              <a:t>Tarcilla</a:t>
            </a:r>
            <a:r>
              <a:rPr lang="pt-BR" dirty="0" smtClean="0"/>
              <a:t> Amaral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54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62912" y="1117926"/>
            <a:ext cx="4986528" cy="10802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mapeamento pelo </a:t>
            </a:r>
            <a:r>
              <a:rPr lang="pt-B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Genograma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normalmente retrata três gerações distintas: Avós, Pais e 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Filhos.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04" y="179022"/>
            <a:ext cx="2758440" cy="27584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62912" y="3796391"/>
            <a:ext cx="4986528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história familiar 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é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revivida através da narração, 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amplia a visão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os padrões do sistema familiar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e 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contribui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na ressignificação dos sentimentos 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vivenciados no passado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176" y="3388247"/>
            <a:ext cx="3942089" cy="26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44084" y="791184"/>
            <a:ext cx="321113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ORIGEM DO GENOGRAMA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30" y="1401198"/>
            <a:ext cx="2226360" cy="180066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78" y="1482583"/>
            <a:ext cx="2439306" cy="182948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241803" y="3430100"/>
            <a:ext cx="5384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Johann Mendel (1822-1884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),  Padre, Biólogo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e 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Botânico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81" y="3962454"/>
            <a:ext cx="2109019" cy="228541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241803" y="6247864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Murray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Bowen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 (1913 -1990)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100278" y="4483500"/>
            <a:ext cx="6096000" cy="10640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Pioneiro na Terapia de Família.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descrever a transmissão geracional utilizou o </a:t>
            </a:r>
            <a:r>
              <a:rPr lang="pt-B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genograma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criado por Mendel.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412827" y="70361"/>
            <a:ext cx="6604200" cy="626692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6711310" y="1317910"/>
            <a:ext cx="4190854" cy="36828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674366" y="636787"/>
            <a:ext cx="2401456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sistema familiar faz a mediação do sujeito na sociedade, e de forma dialética e simultânea, da sociedade para o sujeito. </a:t>
            </a:r>
            <a:endParaRPr lang="pt-BR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 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 sociedade que o sujeito encontra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primeiro lugar para seu desenvolvimento </a:t>
            </a:r>
            <a:r>
              <a:rPr lang="pt-B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interrelacional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428119" y="1799963"/>
            <a:ext cx="2099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0000"/>
                </a:solidFill>
                <a:latin typeface="New times"/>
                <a:ea typeface="Times New Roman" panose="02020603050405020304" pitchFamily="18" charset="0"/>
              </a:rPr>
              <a:t>Sistema</a:t>
            </a:r>
            <a:r>
              <a:rPr lang="pt-B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Familiar </a:t>
            </a:r>
            <a:endParaRPr lang="pt-BR" sz="2000" dirty="0"/>
          </a:p>
        </p:txBody>
      </p:sp>
      <p:sp>
        <p:nvSpPr>
          <p:cNvPr id="9" name="Elipse 8"/>
          <p:cNvSpPr/>
          <p:nvPr/>
        </p:nvSpPr>
        <p:spPr>
          <a:xfrm>
            <a:off x="8018009" y="2270745"/>
            <a:ext cx="1750502" cy="1570826"/>
          </a:xfrm>
          <a:prstGeom prst="ellipse">
            <a:avLst/>
          </a:prstGeom>
          <a:solidFill>
            <a:srgbClr val="F5CB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em curva para baixo 10"/>
          <p:cNvSpPr/>
          <p:nvPr/>
        </p:nvSpPr>
        <p:spPr>
          <a:xfrm rot="4072825">
            <a:off x="8488485" y="3636257"/>
            <a:ext cx="1620516" cy="639334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89898" y="783880"/>
            <a:ext cx="143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New times"/>
              </a:rPr>
              <a:t>Sociedade</a:t>
            </a:r>
            <a:endParaRPr lang="pt-BR" sz="2000" dirty="0">
              <a:latin typeface="New times"/>
            </a:endParaRPr>
          </a:p>
        </p:txBody>
      </p:sp>
      <p:sp>
        <p:nvSpPr>
          <p:cNvPr id="17" name="Seta em curva para baixo 16"/>
          <p:cNvSpPr/>
          <p:nvPr/>
        </p:nvSpPr>
        <p:spPr>
          <a:xfrm rot="11523660">
            <a:off x="6251694" y="2256130"/>
            <a:ext cx="1947554" cy="833775"/>
          </a:xfrm>
          <a:prstGeom prst="curved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Seta em curva para baixo 17"/>
          <p:cNvSpPr/>
          <p:nvPr/>
        </p:nvSpPr>
        <p:spPr>
          <a:xfrm rot="19791698">
            <a:off x="6068799" y="2854654"/>
            <a:ext cx="2382997" cy="938797"/>
          </a:xfrm>
          <a:prstGeom prst="curved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447410" y="2768644"/>
            <a:ext cx="1060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0000"/>
                </a:solidFill>
                <a:latin typeface="New times"/>
                <a:ea typeface="Times New Roman" panose="02020603050405020304" pitchFamily="18" charset="0"/>
              </a:rPr>
              <a:t>Sujeito</a:t>
            </a:r>
            <a:endParaRPr lang="pt-BR" sz="2000" dirty="0">
              <a:latin typeface="New times"/>
            </a:endParaRPr>
          </a:p>
        </p:txBody>
      </p:sp>
      <p:sp>
        <p:nvSpPr>
          <p:cNvPr id="20" name="Seta em curva para baixo 19"/>
          <p:cNvSpPr/>
          <p:nvPr/>
        </p:nvSpPr>
        <p:spPr>
          <a:xfrm rot="14984602">
            <a:off x="7607530" y="3781801"/>
            <a:ext cx="1698898" cy="669750"/>
          </a:xfrm>
          <a:prstGeom prst="curved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Seta em curva para baixo 20"/>
          <p:cNvSpPr/>
          <p:nvPr/>
        </p:nvSpPr>
        <p:spPr>
          <a:xfrm rot="1136792">
            <a:off x="6555782" y="1277128"/>
            <a:ext cx="2069774" cy="895875"/>
          </a:xfrm>
          <a:prstGeom prst="curved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Seta em curva para baixo 21"/>
          <p:cNvSpPr/>
          <p:nvPr/>
        </p:nvSpPr>
        <p:spPr>
          <a:xfrm rot="8993063">
            <a:off x="6681416" y="4020975"/>
            <a:ext cx="2382997" cy="956747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63685" y="3285028"/>
            <a:ext cx="4237149" cy="19034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Contribui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para visualização do sistema familiar com rapidez e 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amplitude.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Facilita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a sistematização da história familiar e a percepção da história que muitas vezes não é dita.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016786" y="881370"/>
            <a:ext cx="6805242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É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 coleta e sistematização de dados sobre a estrutura familiar que permite a criação de um espaço dialógico e relacional propício à transformação das histórias familiares no ambiente terapêutico.  </a:t>
            </a:r>
            <a:endParaRPr lang="pt-B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Permite revisitar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e </a:t>
            </a:r>
            <a:r>
              <a:rPr lang="pt-B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resignificar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conceitos e vivências que emergem a partir da narração da história familiar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2016786" y="257379"/>
            <a:ext cx="1380506" cy="4875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91" y="3285028"/>
            <a:ext cx="5007407" cy="357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30314" y="1501443"/>
            <a:ext cx="6920249" cy="1870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Instituição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básica para a sobrevivência e preservação da espécie humana.  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dinâmico em constante 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mudanças.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Primeiro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espaço psicossocial da 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pessoa.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Lugar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onde se desenvolve o sentimento de pertença.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157" y="2229599"/>
            <a:ext cx="2844832" cy="426464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39" y="3866310"/>
            <a:ext cx="3951283" cy="264346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458985" y="539012"/>
            <a:ext cx="1530804" cy="468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FAMÍLIA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38" y="3866310"/>
            <a:ext cx="3939666" cy="262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74547" y="452216"/>
            <a:ext cx="6290657" cy="14096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 diferentes modos de ser e de viver em família.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poder socioeconômico, a cultura, a história... implicam em ambientes diferenciados para cada sistema. </a:t>
            </a:r>
            <a:endParaRPr lang="pt-BR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Cada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 familiar é singular.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m para familias ric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3" y="2987898"/>
            <a:ext cx="5556057" cy="312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28" y="2879995"/>
            <a:ext cx="5058980" cy="32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00012" y="97621"/>
            <a:ext cx="8293993" cy="3629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sujeito, desde o útero, traz inscrições biológicas, psíquicas, sociológicas e teleológicas.  </a:t>
            </a:r>
            <a:endParaRPr lang="pt-BR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carrega seus ancestrais na teia de suas histórias. </a:t>
            </a:r>
            <a:endParaRPr lang="pt-BR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sujeito entra na vida com uma “missão” que lhe é desconhecida e solicita a disponibilidade para cumpri-la e para dar continuidade a uma história. </a:t>
            </a:r>
            <a:endParaRPr lang="pt-BR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Cada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sujeito é um representante de sua ancestralidade que reivindica o </a:t>
            </a:r>
            <a:r>
              <a:rPr lang="pt-B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vir-a-ser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 se refazer e reparar as conexões desarmônicas ou ro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mpidas para reestabelecer o fluxo de vida na família.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20" y="3852967"/>
            <a:ext cx="5512158" cy="2890328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645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555</TotalTime>
  <Words>470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New times</vt:lpstr>
      <vt:lpstr>Times New Roman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LEONOR FERREIRA DE ARAUJO</dc:creator>
  <cp:lastModifiedBy>ISAIAS BEZERRA DE ARAUJO</cp:lastModifiedBy>
  <cp:revision>32</cp:revision>
  <dcterms:created xsi:type="dcterms:W3CDTF">2016-11-16T19:40:32Z</dcterms:created>
  <dcterms:modified xsi:type="dcterms:W3CDTF">2016-11-19T09:43:22Z</dcterms:modified>
</cp:coreProperties>
</file>